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28.png" ContentType="image/png"/>
  <Override PartName="/ppt/media/image27.png" ContentType="image/png"/>
  <Override PartName="/ppt/media/image26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33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34.png" ContentType="image/png"/>
  <Override PartName="/ppt/media/image9.png" ContentType="image/png"/>
  <Override PartName="/ppt/media/image39.png" ContentType="image/png"/>
  <Override PartName="/ppt/media/image31.png" ContentType="image/png"/>
  <Override PartName="/ppt/media/image29.png" ContentType="image/png"/>
  <Override PartName="/ppt/media/image11.png" ContentType="image/png"/>
  <Override PartName="/ppt/media/image35.png" ContentType="image/png"/>
  <Override PartName="/ppt/media/image5.jpeg" ContentType="image/jpeg"/>
  <Override PartName="/ppt/media/image6.png" ContentType="image/png"/>
  <Override PartName="/ppt/media/image36.png" ContentType="image/png"/>
  <Override PartName="/ppt/media/image4.jpeg" ContentType="image/jpeg"/>
  <Override PartName="/ppt/media/image32.png" ContentType="image/png"/>
  <Override PartName="/ppt/media/image2.png" ContentType="image/png"/>
  <Override PartName="/ppt/media/image25.png" ContentType="image/png"/>
  <Override PartName="/ppt/media/image30.png" ContentType="image/png"/>
  <Override PartName="/ppt/media/image3.jpeg" ContentType="image/jpeg"/>
  <Override PartName="/ppt/media/image15.png" ContentType="image/png"/>
  <Override PartName="/ppt/media/image1.jpeg" ContentType="image/jpeg"/>
  <Override PartName="/ppt/media/image10.png" ContentType="image/png"/>
  <Override PartName="/ppt/media/image14.png" ContentType="image/png"/>
  <Override PartName="/ppt/media/image16.png" ContentType="image/png"/>
  <Override PartName="/ppt/media/image17.png" ContentType="image/png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Props.xml" ContentType="application/vnd.openxmlformats-officedocument.presentationml.presPro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8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17.xml" ContentType="application/vnd.openxmlformats-officedocument.presentationml.slide+xml"/>
  <Override PartName="/ppt/slides/slide29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9144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1101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57200" y="3681000"/>
            <a:ext cx="1101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53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514080" y="1604520"/>
            <a:ext cx="53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457200" y="3681000"/>
            <a:ext cx="53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514080" y="3681000"/>
            <a:ext cx="53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3528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494640" y="1604520"/>
            <a:ext cx="3528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532080" y="1604520"/>
            <a:ext cx="3528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457200" y="3681000"/>
            <a:ext cx="3528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494640" y="3681000"/>
            <a:ext cx="3528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532080" y="3681000"/>
            <a:ext cx="3528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57200" y="-281880"/>
            <a:ext cx="110160" cy="774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11016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5364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514080" y="1604520"/>
            <a:ext cx="5364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7080" cy="52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53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514080" y="1604520"/>
            <a:ext cx="5364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57200" y="3681000"/>
            <a:ext cx="53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-281880"/>
            <a:ext cx="110160" cy="774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5364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514080" y="1604520"/>
            <a:ext cx="53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514080" y="3681000"/>
            <a:ext cx="53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53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514080" y="1604520"/>
            <a:ext cx="53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457200" y="3681000"/>
            <a:ext cx="1101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1101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57200" y="3681000"/>
            <a:ext cx="1101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53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514080" y="1604520"/>
            <a:ext cx="53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457200" y="3681000"/>
            <a:ext cx="53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514080" y="3681000"/>
            <a:ext cx="53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3528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494640" y="1604520"/>
            <a:ext cx="3528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532080" y="1604520"/>
            <a:ext cx="3528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457200" y="3681000"/>
            <a:ext cx="3528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494640" y="3681000"/>
            <a:ext cx="3528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532080" y="3681000"/>
            <a:ext cx="3528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457200" y="-281880"/>
            <a:ext cx="110160" cy="774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11016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5364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514080" y="1604520"/>
            <a:ext cx="5364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11016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7080" cy="52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53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514080" y="1604520"/>
            <a:ext cx="5364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457200" y="3681000"/>
            <a:ext cx="53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5364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514080" y="1604520"/>
            <a:ext cx="53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514080" y="3681000"/>
            <a:ext cx="53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53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514080" y="1604520"/>
            <a:ext cx="53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457200" y="3681000"/>
            <a:ext cx="1101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1101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457200" y="3681000"/>
            <a:ext cx="1101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53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514080" y="1604520"/>
            <a:ext cx="53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457200" y="3681000"/>
            <a:ext cx="53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514080" y="3681000"/>
            <a:ext cx="53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3528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494640" y="1604520"/>
            <a:ext cx="3528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532080" y="1604520"/>
            <a:ext cx="3528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/>
          </p:nvPr>
        </p:nvSpPr>
        <p:spPr>
          <a:xfrm>
            <a:off x="457200" y="3681000"/>
            <a:ext cx="3528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/>
          </p:nvPr>
        </p:nvSpPr>
        <p:spPr>
          <a:xfrm>
            <a:off x="494640" y="3681000"/>
            <a:ext cx="3528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/>
          </p:nvPr>
        </p:nvSpPr>
        <p:spPr>
          <a:xfrm>
            <a:off x="532080" y="3681000"/>
            <a:ext cx="3528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457200" y="-281880"/>
            <a:ext cx="110160" cy="774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11016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5364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514080" y="1604520"/>
            <a:ext cx="5364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5364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514080" y="1604520"/>
            <a:ext cx="5364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7080" cy="52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53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514080" y="1604520"/>
            <a:ext cx="5364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457200" y="3681000"/>
            <a:ext cx="53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5364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514080" y="1604520"/>
            <a:ext cx="53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514080" y="3681000"/>
            <a:ext cx="53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53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514080" y="1604520"/>
            <a:ext cx="53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457200" y="3681000"/>
            <a:ext cx="1101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1101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457200" y="3681000"/>
            <a:ext cx="1101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53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514080" y="1604520"/>
            <a:ext cx="53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457200" y="3681000"/>
            <a:ext cx="53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514080" y="3681000"/>
            <a:ext cx="53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3528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494640" y="1604520"/>
            <a:ext cx="3528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/>
          </p:nvPr>
        </p:nvSpPr>
        <p:spPr>
          <a:xfrm>
            <a:off x="532080" y="1604520"/>
            <a:ext cx="3528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/>
          </p:nvPr>
        </p:nvSpPr>
        <p:spPr>
          <a:xfrm>
            <a:off x="457200" y="3681000"/>
            <a:ext cx="3528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7" name="PlaceHolder 6"/>
          <p:cNvSpPr>
            <a:spLocks noGrp="1"/>
          </p:cNvSpPr>
          <p:nvPr>
            <p:ph/>
          </p:nvPr>
        </p:nvSpPr>
        <p:spPr>
          <a:xfrm>
            <a:off x="494640" y="3681000"/>
            <a:ext cx="3528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8" name="PlaceHolder 7"/>
          <p:cNvSpPr>
            <a:spLocks noGrp="1"/>
          </p:cNvSpPr>
          <p:nvPr>
            <p:ph/>
          </p:nvPr>
        </p:nvSpPr>
        <p:spPr>
          <a:xfrm>
            <a:off x="532080" y="3681000"/>
            <a:ext cx="3528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7080" cy="52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53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4080" y="1604520"/>
            <a:ext cx="5364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457200" y="3681000"/>
            <a:ext cx="53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5364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4080" y="1604520"/>
            <a:ext cx="53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14080" y="3681000"/>
            <a:ext cx="53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53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14080" y="1604520"/>
            <a:ext cx="53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457200" y="3681000"/>
            <a:ext cx="1101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2"/>
          <a:srcRect l="18400" t="0" r="5175" b="0"/>
          <a:stretch/>
        </p:blipFill>
        <p:spPr>
          <a:xfrm flipH="1">
            <a:off x="3907440" y="-360"/>
            <a:ext cx="5236560" cy="6853320"/>
          </a:xfrm>
          <a:prstGeom prst="rect">
            <a:avLst/>
          </a:prstGeom>
          <a:ln w="0">
            <a:noFill/>
          </a:ln>
        </p:spPr>
      </p:pic>
      <p:sp>
        <p:nvSpPr>
          <p:cNvPr id="1" name="Rectangle 5"/>
          <p:cNvSpPr/>
          <p:nvPr/>
        </p:nvSpPr>
        <p:spPr>
          <a:xfrm>
            <a:off x="0" y="-360"/>
            <a:ext cx="7404840" cy="6853320"/>
          </a:xfrm>
          <a:custGeom>
            <a:avLst/>
            <a:gdLst/>
            <a:ahLst/>
            <a:rect l="l" t="t" r="r" b="b"/>
            <a:pathLst>
              <a:path w="7409467" h="6875469">
                <a:moveTo>
                  <a:pt x="0" y="0"/>
                </a:moveTo>
                <a:lnTo>
                  <a:pt x="7409467" y="0"/>
                </a:lnTo>
                <a:lnTo>
                  <a:pt x="5394401" y="6875469"/>
                </a:lnTo>
                <a:lnTo>
                  <a:pt x="0" y="685853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Rectangle 11"/>
          <p:cNvSpPr/>
          <p:nvPr/>
        </p:nvSpPr>
        <p:spPr>
          <a:xfrm>
            <a:off x="0" y="-360"/>
            <a:ext cx="7412040" cy="6853320"/>
          </a:xfrm>
          <a:custGeom>
            <a:avLst/>
            <a:gdLst/>
            <a:ahLst/>
            <a:rect l="l" t="t" r="r" b="b"/>
            <a:pathLst>
              <a:path w="7416800" h="6858000">
                <a:moveTo>
                  <a:pt x="0" y="0"/>
                </a:moveTo>
                <a:lnTo>
                  <a:pt x="7416800" y="8467"/>
                </a:lnTo>
                <a:lnTo>
                  <a:pt x="537633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" name="Picture 6" descr=""/>
          <p:cNvPicPr/>
          <p:nvPr/>
        </p:nvPicPr>
        <p:blipFill>
          <a:blip r:embed="rId3"/>
          <a:stretch/>
        </p:blipFill>
        <p:spPr>
          <a:xfrm>
            <a:off x="0" y="0"/>
            <a:ext cx="6808320" cy="334116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</a:t>
            </a:r>
            <a:r>
              <a:rPr b="0" lang="en-GB" sz="3200" spc="-1" strike="noStrike">
                <a:latin typeface="Arial"/>
              </a:rPr>
              <a:t>edit the </a:t>
            </a:r>
            <a:r>
              <a:rPr b="0" lang="en-GB" sz="3200" spc="-1" strike="noStrike">
                <a:latin typeface="Arial"/>
              </a:rPr>
              <a:t>outline </a:t>
            </a:r>
            <a:r>
              <a:rPr b="0" lang="en-GB" sz="3200" spc="-1" strike="noStrike">
                <a:latin typeface="Arial"/>
              </a:rPr>
              <a:t>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</a:t>
            </a:r>
            <a:r>
              <a:rPr b="0" lang="en-GB" sz="2800" spc="-1" strike="noStrike">
                <a:latin typeface="Arial"/>
              </a:rPr>
              <a:t>Outline </a:t>
            </a:r>
            <a:r>
              <a:rPr b="0" lang="en-GB" sz="2800" spc="-1" strike="noStrike">
                <a:latin typeface="Arial"/>
              </a:rPr>
              <a:t>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</a:t>
            </a:r>
            <a:r>
              <a:rPr b="0" lang="en-GB" sz="2400" spc="-1" strike="noStrike">
                <a:latin typeface="Arial"/>
              </a:rPr>
              <a:t>Outline </a:t>
            </a:r>
            <a:r>
              <a:rPr b="0" lang="en-GB" sz="2400" spc="-1" strike="noStrike">
                <a:latin typeface="Arial"/>
              </a:rPr>
              <a:t>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</a:t>
            </a:r>
            <a:r>
              <a:rPr b="0" lang="en-GB" sz="2000" spc="-1" strike="noStrike">
                <a:latin typeface="Arial"/>
              </a:rPr>
              <a:t>h </a:t>
            </a:r>
            <a:r>
              <a:rPr b="0" lang="en-GB" sz="2000" spc="-1" strike="noStrike">
                <a:latin typeface="Arial"/>
              </a:rPr>
              <a:t>Outli</a:t>
            </a:r>
            <a:r>
              <a:rPr b="0" lang="en-GB" sz="2000" spc="-1" strike="noStrike">
                <a:latin typeface="Arial"/>
              </a:rPr>
              <a:t>ne </a:t>
            </a:r>
            <a:r>
              <a:rPr b="0" lang="en-GB" sz="2000" spc="-1" strike="noStrike">
                <a:latin typeface="Arial"/>
              </a:rPr>
              <a:t>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</a:t>
            </a:r>
            <a:r>
              <a:rPr b="0" lang="en-GB" sz="2000" spc="-1" strike="noStrike">
                <a:latin typeface="Arial"/>
              </a:rPr>
              <a:t>ft</a:t>
            </a:r>
            <a:r>
              <a:rPr b="0" lang="en-GB" sz="2000" spc="-1" strike="noStrike">
                <a:latin typeface="Arial"/>
              </a:rPr>
              <a:t>h </a:t>
            </a:r>
            <a:r>
              <a:rPr b="0" lang="en-GB" sz="2000" spc="-1" strike="noStrike">
                <a:latin typeface="Arial"/>
              </a:rPr>
              <a:t>O</a:t>
            </a:r>
            <a:r>
              <a:rPr b="0" lang="en-GB" sz="2000" spc="-1" strike="noStrike">
                <a:latin typeface="Arial"/>
              </a:rPr>
              <a:t>ut</a:t>
            </a:r>
            <a:r>
              <a:rPr b="0" lang="en-GB" sz="2000" spc="-1" strike="noStrike">
                <a:latin typeface="Arial"/>
              </a:rPr>
              <a:t>li</a:t>
            </a:r>
            <a:r>
              <a:rPr b="0" lang="en-GB" sz="2000" spc="-1" strike="noStrike">
                <a:latin typeface="Arial"/>
              </a:rPr>
              <a:t>n</a:t>
            </a:r>
            <a:r>
              <a:rPr b="0" lang="en-GB" sz="2000" spc="-1" strike="noStrike">
                <a:latin typeface="Arial"/>
              </a:rPr>
              <a:t>e </a:t>
            </a:r>
            <a:r>
              <a:rPr b="0" lang="en-GB" sz="2000" spc="-1" strike="noStrike">
                <a:latin typeface="Arial"/>
              </a:rPr>
              <a:t>L</a:t>
            </a:r>
            <a:r>
              <a:rPr b="0" lang="en-GB" sz="2000" spc="-1" strike="noStrike">
                <a:latin typeface="Arial"/>
              </a:rPr>
              <a:t>e</a:t>
            </a:r>
            <a:r>
              <a:rPr b="0" lang="en-GB" sz="2000" spc="-1" strike="noStrike">
                <a:latin typeface="Arial"/>
              </a:rPr>
              <a:t>v</a:t>
            </a:r>
            <a:r>
              <a:rPr b="0" lang="en-GB" sz="2000" spc="-1" strike="noStrike">
                <a:latin typeface="Arial"/>
              </a:rPr>
              <a:t>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</a:t>
            </a:r>
            <a:r>
              <a:rPr b="0" lang="en-GB" sz="2000" spc="-1" strike="noStrike">
                <a:latin typeface="Arial"/>
              </a:rPr>
              <a:t>i</a:t>
            </a:r>
            <a:r>
              <a:rPr b="0" lang="en-GB" sz="2000" spc="-1" strike="noStrike">
                <a:latin typeface="Arial"/>
              </a:rPr>
              <a:t>x</a:t>
            </a:r>
            <a:r>
              <a:rPr b="0" lang="en-GB" sz="2000" spc="-1" strike="noStrike">
                <a:latin typeface="Arial"/>
              </a:rPr>
              <a:t>t</a:t>
            </a:r>
            <a:r>
              <a:rPr b="0" lang="en-GB" sz="2000" spc="-1" strike="noStrike">
                <a:latin typeface="Arial"/>
              </a:rPr>
              <a:t>h</a:t>
            </a:r>
            <a:r>
              <a:rPr b="0" lang="en-GB" sz="2000" spc="-1" strike="noStrike">
                <a:latin typeface="Arial"/>
              </a:rPr>
              <a:t> </a:t>
            </a:r>
            <a:r>
              <a:rPr b="0" lang="en-GB" sz="2000" spc="-1" strike="noStrike">
                <a:latin typeface="Arial"/>
              </a:rPr>
              <a:t>O</a:t>
            </a:r>
            <a:r>
              <a:rPr b="0" lang="en-GB" sz="2000" spc="-1" strike="noStrike">
                <a:latin typeface="Arial"/>
              </a:rPr>
              <a:t>u</a:t>
            </a:r>
            <a:r>
              <a:rPr b="0" lang="en-GB" sz="2000" spc="-1" strike="noStrike">
                <a:latin typeface="Arial"/>
              </a:rPr>
              <a:t>t</a:t>
            </a:r>
            <a:r>
              <a:rPr b="0" lang="en-GB" sz="2000" spc="-1" strike="noStrike">
                <a:latin typeface="Arial"/>
              </a:rPr>
              <a:t>l</a:t>
            </a:r>
            <a:r>
              <a:rPr b="0" lang="en-GB" sz="2000" spc="-1" strike="noStrike">
                <a:latin typeface="Arial"/>
              </a:rPr>
              <a:t>i</a:t>
            </a:r>
            <a:r>
              <a:rPr b="0" lang="en-GB" sz="2000" spc="-1" strike="noStrike">
                <a:latin typeface="Arial"/>
              </a:rPr>
              <a:t>n</a:t>
            </a:r>
            <a:r>
              <a:rPr b="0" lang="en-GB" sz="2000" spc="-1" strike="noStrike">
                <a:latin typeface="Arial"/>
              </a:rPr>
              <a:t>e</a:t>
            </a:r>
            <a:r>
              <a:rPr b="0" lang="en-GB" sz="2000" spc="-1" strike="noStrike">
                <a:latin typeface="Arial"/>
              </a:rPr>
              <a:t> </a:t>
            </a:r>
            <a:r>
              <a:rPr b="0" lang="en-GB" sz="2000" spc="-1" strike="noStrike">
                <a:latin typeface="Arial"/>
              </a:rPr>
              <a:t>L</a:t>
            </a:r>
            <a:r>
              <a:rPr b="0" lang="en-GB" sz="2000" spc="-1" strike="noStrike">
                <a:latin typeface="Arial"/>
              </a:rPr>
              <a:t>e</a:t>
            </a:r>
            <a:r>
              <a:rPr b="0" lang="en-GB" sz="2000" spc="-1" strike="noStrike">
                <a:latin typeface="Arial"/>
              </a:rPr>
              <a:t>v</a:t>
            </a:r>
            <a:r>
              <a:rPr b="0" lang="en-GB" sz="2000" spc="-1" strike="noStrike">
                <a:latin typeface="Arial"/>
              </a:rPr>
              <a:t>e</a:t>
            </a:r>
            <a:r>
              <a:rPr b="0" lang="en-GB" sz="2000" spc="-1" strike="noStrike">
                <a:latin typeface="Arial"/>
              </a:rPr>
              <a:t>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</a:t>
            </a:r>
            <a:r>
              <a:rPr b="0" lang="en-GB" sz="2000" spc="-1" strike="noStrike">
                <a:latin typeface="Arial"/>
              </a:rPr>
              <a:t>e</a:t>
            </a:r>
            <a:r>
              <a:rPr b="0" lang="en-GB" sz="2000" spc="-1" strike="noStrike">
                <a:latin typeface="Arial"/>
              </a:rPr>
              <a:t>v</a:t>
            </a:r>
            <a:r>
              <a:rPr b="0" lang="en-GB" sz="2000" spc="-1" strike="noStrike">
                <a:latin typeface="Arial"/>
              </a:rPr>
              <a:t>e</a:t>
            </a:r>
            <a:r>
              <a:rPr b="0" lang="en-GB" sz="2000" spc="-1" strike="noStrike">
                <a:latin typeface="Arial"/>
              </a:rPr>
              <a:t>n</a:t>
            </a:r>
            <a:r>
              <a:rPr b="0" lang="en-GB" sz="2000" spc="-1" strike="noStrike">
                <a:latin typeface="Arial"/>
              </a:rPr>
              <a:t>t</a:t>
            </a:r>
            <a:r>
              <a:rPr b="0" lang="en-GB" sz="2000" spc="-1" strike="noStrike">
                <a:latin typeface="Arial"/>
              </a:rPr>
              <a:t>h</a:t>
            </a:r>
            <a:r>
              <a:rPr b="0" lang="en-GB" sz="2000" spc="-1" strike="noStrike">
                <a:latin typeface="Arial"/>
              </a:rPr>
              <a:t> </a:t>
            </a:r>
            <a:r>
              <a:rPr b="0" lang="en-GB" sz="2000" spc="-1" strike="noStrike">
                <a:latin typeface="Arial"/>
              </a:rPr>
              <a:t>O</a:t>
            </a:r>
            <a:r>
              <a:rPr b="0" lang="en-GB" sz="2000" spc="-1" strike="noStrike">
                <a:latin typeface="Arial"/>
              </a:rPr>
              <a:t>u</a:t>
            </a:r>
            <a:r>
              <a:rPr b="0" lang="en-GB" sz="2000" spc="-1" strike="noStrike">
                <a:latin typeface="Arial"/>
              </a:rPr>
              <a:t>t</a:t>
            </a:r>
            <a:r>
              <a:rPr b="0" lang="en-GB" sz="2000" spc="-1" strike="noStrike">
                <a:latin typeface="Arial"/>
              </a:rPr>
              <a:t>l</a:t>
            </a:r>
            <a:r>
              <a:rPr b="0" lang="en-GB" sz="2000" spc="-1" strike="noStrike">
                <a:latin typeface="Arial"/>
              </a:rPr>
              <a:t>i</a:t>
            </a:r>
            <a:r>
              <a:rPr b="0" lang="en-GB" sz="2000" spc="-1" strike="noStrike">
                <a:latin typeface="Arial"/>
              </a:rPr>
              <a:t>n</a:t>
            </a:r>
            <a:r>
              <a:rPr b="0" lang="en-GB" sz="2000" spc="-1" strike="noStrike">
                <a:latin typeface="Arial"/>
              </a:rPr>
              <a:t>e</a:t>
            </a:r>
            <a:r>
              <a:rPr b="0" lang="en-GB" sz="2000" spc="-1" strike="noStrike">
                <a:latin typeface="Arial"/>
              </a:rPr>
              <a:t> </a:t>
            </a:r>
            <a:r>
              <a:rPr b="0" lang="en-GB" sz="2000" spc="-1" strike="noStrike">
                <a:latin typeface="Arial"/>
              </a:rPr>
              <a:t>L</a:t>
            </a:r>
            <a:r>
              <a:rPr b="0" lang="en-GB" sz="2000" spc="-1" strike="noStrike">
                <a:latin typeface="Arial"/>
              </a:rPr>
              <a:t>e</a:t>
            </a:r>
            <a:r>
              <a:rPr b="0" lang="en-GB" sz="2000" spc="-1" strike="noStrike">
                <a:latin typeface="Arial"/>
              </a:rPr>
              <a:t>v</a:t>
            </a:r>
            <a:r>
              <a:rPr b="0" lang="en-GB" sz="2000" spc="-1" strike="noStrike">
                <a:latin typeface="Arial"/>
              </a:rPr>
              <a:t>e</a:t>
            </a:r>
            <a:r>
              <a:rPr b="0" lang="en-GB" sz="2000" spc="-1" strike="noStrike">
                <a:latin typeface="Arial"/>
              </a:rPr>
              <a:t>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11"/>
          <p:cNvGrpSpPr/>
          <p:nvPr/>
        </p:nvGrpSpPr>
        <p:grpSpPr>
          <a:xfrm>
            <a:off x="439920" y="6248880"/>
            <a:ext cx="8263800" cy="333000"/>
            <a:chOff x="439920" y="6248880"/>
            <a:chExt cx="8263800" cy="333000"/>
          </a:xfrm>
        </p:grpSpPr>
        <p:sp>
          <p:nvSpPr>
            <p:cNvPr id="43" name="Straight Connector 7"/>
            <p:cNvSpPr/>
            <p:nvPr/>
          </p:nvSpPr>
          <p:spPr>
            <a:xfrm>
              <a:off x="439920" y="6417720"/>
              <a:ext cx="3192120" cy="360"/>
            </a:xfrm>
            <a:prstGeom prst="line">
              <a:avLst/>
            </a:prstGeom>
            <a:ln w="1260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" name="Straight Connector 8"/>
            <p:cNvSpPr/>
            <p:nvPr/>
          </p:nvSpPr>
          <p:spPr>
            <a:xfrm>
              <a:off x="5511600" y="6417720"/>
              <a:ext cx="3192120" cy="360"/>
            </a:xfrm>
            <a:prstGeom prst="line">
              <a:avLst/>
            </a:prstGeom>
            <a:ln w="1260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5" name="Picture 10" descr=""/>
            <p:cNvPicPr/>
            <p:nvPr/>
          </p:nvPicPr>
          <p:blipFill>
            <a:blip r:embed="rId2"/>
            <a:stretch/>
          </p:blipFill>
          <p:spPr>
            <a:xfrm>
              <a:off x="4147920" y="6248880"/>
              <a:ext cx="843480" cy="3330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</a:t>
            </a:r>
            <a:r>
              <a:rPr b="0" lang="en-GB" sz="3200" spc="-1" strike="noStrike">
                <a:latin typeface="Arial"/>
              </a:rPr>
              <a:t>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</a:t>
            </a:r>
            <a:r>
              <a:rPr b="0" lang="en-GB" sz="2000" spc="-1" strike="noStrike">
                <a:latin typeface="Arial"/>
              </a:rPr>
              <a:t>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11"/>
          <p:cNvGrpSpPr/>
          <p:nvPr/>
        </p:nvGrpSpPr>
        <p:grpSpPr>
          <a:xfrm>
            <a:off x="439920" y="6248880"/>
            <a:ext cx="8263800" cy="333000"/>
            <a:chOff x="439920" y="6248880"/>
            <a:chExt cx="8263800" cy="333000"/>
          </a:xfrm>
        </p:grpSpPr>
        <p:sp>
          <p:nvSpPr>
            <p:cNvPr id="85" name="Straight Connector 7"/>
            <p:cNvSpPr/>
            <p:nvPr/>
          </p:nvSpPr>
          <p:spPr>
            <a:xfrm>
              <a:off x="439920" y="6417720"/>
              <a:ext cx="3192120" cy="360"/>
            </a:xfrm>
            <a:prstGeom prst="line">
              <a:avLst/>
            </a:prstGeom>
            <a:ln w="1260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" name="Straight Connector 8"/>
            <p:cNvSpPr/>
            <p:nvPr/>
          </p:nvSpPr>
          <p:spPr>
            <a:xfrm>
              <a:off x="5511600" y="6417720"/>
              <a:ext cx="3192120" cy="360"/>
            </a:xfrm>
            <a:prstGeom prst="line">
              <a:avLst/>
            </a:prstGeom>
            <a:ln w="1260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87" name="Picture 10" descr=""/>
            <p:cNvPicPr/>
            <p:nvPr/>
          </p:nvPicPr>
          <p:blipFill>
            <a:blip r:embed="rId2"/>
            <a:stretch/>
          </p:blipFill>
          <p:spPr>
            <a:xfrm>
              <a:off x="4147920" y="6248880"/>
              <a:ext cx="843480" cy="3330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1"/>
          <p:cNvGrpSpPr/>
          <p:nvPr/>
        </p:nvGrpSpPr>
        <p:grpSpPr>
          <a:xfrm>
            <a:off x="439920" y="6248880"/>
            <a:ext cx="8263800" cy="333000"/>
            <a:chOff x="439920" y="6248880"/>
            <a:chExt cx="8263800" cy="333000"/>
          </a:xfrm>
        </p:grpSpPr>
        <p:sp>
          <p:nvSpPr>
            <p:cNvPr id="127" name="Straight Connector 7"/>
            <p:cNvSpPr/>
            <p:nvPr/>
          </p:nvSpPr>
          <p:spPr>
            <a:xfrm>
              <a:off x="439920" y="6417720"/>
              <a:ext cx="3192120" cy="360"/>
            </a:xfrm>
            <a:prstGeom prst="line">
              <a:avLst/>
            </a:prstGeom>
            <a:ln w="1260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" name="Straight Connector 8"/>
            <p:cNvSpPr/>
            <p:nvPr/>
          </p:nvSpPr>
          <p:spPr>
            <a:xfrm>
              <a:off x="5511600" y="6417720"/>
              <a:ext cx="3192120" cy="360"/>
            </a:xfrm>
            <a:prstGeom prst="line">
              <a:avLst/>
            </a:prstGeom>
            <a:ln w="1260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29" name="Picture 10" descr=""/>
            <p:cNvPicPr/>
            <p:nvPr/>
          </p:nvPicPr>
          <p:blipFill>
            <a:blip r:embed="rId2"/>
            <a:stretch/>
          </p:blipFill>
          <p:spPr>
            <a:xfrm>
              <a:off x="4147920" y="6248880"/>
              <a:ext cx="843480" cy="3330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08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11016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Level</a:t>
            </a:r>
            <a:endParaRPr b="0" lang="en-GB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Outline Level</a:t>
            </a:r>
            <a:endParaRPr b="0" lang="en-GB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Outline Level</a:t>
            </a:r>
            <a:endParaRPr b="0" lang="en-GB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Sixth Outline Level</a:t>
            </a:r>
            <a:endParaRPr b="0" lang="en-GB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Seventh Outline Level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573480" y="1604520"/>
            <a:ext cx="11016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Level</a:t>
            </a:r>
            <a:endParaRPr b="0" lang="en-GB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Outline Level</a:t>
            </a:r>
            <a:endParaRPr b="0" lang="en-GB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Outline Level</a:t>
            </a:r>
            <a:endParaRPr b="0" lang="en-GB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Sixth Outline Level</a:t>
            </a:r>
            <a:endParaRPr b="0" lang="en-GB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Seventh Outline Level</a:t>
            </a:r>
            <a:endParaRPr b="0" lang="en-GB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4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40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40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40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40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40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40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40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40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4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4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40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40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40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40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40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40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40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40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40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38640" y="3325320"/>
            <a:ext cx="5568840" cy="912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404040"/>
                </a:solidFill>
                <a:latin typeface="Arial"/>
                <a:ea typeface="Arial"/>
              </a:rPr>
              <a:t>Project – Smartphone Trucker Tracker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638640" y="4375080"/>
            <a:ext cx="5568840" cy="81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404040"/>
                </a:solidFill>
                <a:latin typeface="Arial"/>
                <a:ea typeface="Arial"/>
              </a:rPr>
              <a:t>Project Presentation</a:t>
            </a:r>
            <a:br/>
            <a:r>
              <a:rPr b="0" i="1" lang="en-US" sz="2400" spc="-1" strike="noStrike">
                <a:solidFill>
                  <a:srgbClr val="404040"/>
                </a:solidFill>
                <a:latin typeface="Arial"/>
                <a:ea typeface="Arial"/>
              </a:rPr>
              <a:t>Adam Coetzee - 29982995</a:t>
            </a:r>
            <a:endParaRPr b="0" lang="en-GB" sz="24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Design – I/O Server</a:t>
            </a:r>
            <a:endParaRPr b="0" lang="en-GB" sz="3000" spc="-1" strike="noStrike">
              <a:latin typeface="Arial"/>
            </a:endParaRPr>
          </a:p>
        </p:txBody>
      </p:sp>
      <p:pic>
        <p:nvPicPr>
          <p:cNvPr id="195" name="" descr=""/>
          <p:cNvPicPr/>
          <p:nvPr/>
        </p:nvPicPr>
        <p:blipFill>
          <a:blip r:embed="rId1"/>
          <a:stretch/>
        </p:blipFill>
        <p:spPr>
          <a:xfrm>
            <a:off x="0" y="720000"/>
            <a:ext cx="5532840" cy="2662560"/>
          </a:xfrm>
          <a:prstGeom prst="rect">
            <a:avLst/>
          </a:prstGeom>
          <a:ln w="0">
            <a:noFill/>
          </a:ln>
        </p:spPr>
      </p:pic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5532840" y="1604520"/>
            <a:ext cx="3467160" cy="397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5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1800" spc="-1" strike="noStrike">
                <a:latin typeface="Arial"/>
              </a:rPr>
              <a:t>Server</a:t>
            </a:r>
            <a:r>
              <a:rPr b="0" lang="en-GB" sz="1800" spc="-1" strike="noStrike">
                <a:latin typeface="Arial"/>
              </a:rPr>
              <a:t> class listens for incoming connections</a:t>
            </a:r>
            <a:endParaRPr b="0" lang="en-GB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Each connection is assigned a </a:t>
            </a:r>
            <a:r>
              <a:rPr b="1" lang="en-GB" sz="1800" spc="-1" strike="noStrike">
                <a:latin typeface="Arial"/>
              </a:rPr>
              <a:t>Session</a:t>
            </a:r>
            <a:r>
              <a:rPr b="0" lang="en-GB" sz="1800" spc="-1" strike="noStrike">
                <a:latin typeface="Arial"/>
              </a:rPr>
              <a:t> which handles SSL implementation, including SSL handshake, sending/receiving messages</a:t>
            </a:r>
            <a:endParaRPr b="0" lang="en-GB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1800" spc="-1" strike="noStrike">
                <a:latin typeface="Arial"/>
              </a:rPr>
              <a:t>Request Handler</a:t>
            </a:r>
            <a:r>
              <a:rPr b="0" lang="en-GB" sz="1800" spc="-1" strike="noStrike">
                <a:latin typeface="Arial"/>
              </a:rPr>
              <a:t> serializes/deserializes JSON payload and handles business logic for handling request</a:t>
            </a:r>
            <a:endParaRPr b="0" lang="en-GB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1800" spc="-1" strike="noStrike">
                <a:latin typeface="Arial"/>
              </a:rPr>
              <a:t>MySQL</a:t>
            </a:r>
            <a:r>
              <a:rPr b="0" lang="en-GB" sz="1800" spc="-1" strike="noStrike">
                <a:latin typeface="Arial"/>
              </a:rPr>
              <a:t> </a:t>
            </a:r>
            <a:r>
              <a:rPr b="1" lang="en-GB" sz="1800" spc="-1" strike="noStrike">
                <a:latin typeface="Arial"/>
              </a:rPr>
              <a:t>Connector</a:t>
            </a:r>
            <a:r>
              <a:rPr b="0" lang="en-GB" sz="1800" spc="-1" strike="noStrike">
                <a:latin typeface="Arial"/>
              </a:rPr>
              <a:t> handles data access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2"/>
          <a:stretch/>
        </p:blipFill>
        <p:spPr>
          <a:xfrm>
            <a:off x="0" y="3382560"/>
            <a:ext cx="5580000" cy="296964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Design – JSON over SSL protocol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3960000" y="900000"/>
            <a:ext cx="4857480" cy="521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Between </a:t>
            </a:r>
            <a:r>
              <a:rPr b="1" lang="en-GB" sz="1800" spc="-1" strike="noStrike">
                <a:latin typeface="Arial"/>
              </a:rPr>
              <a:t>I/O server</a:t>
            </a:r>
            <a:r>
              <a:rPr b="0" lang="en-GB" sz="1800" spc="-1" strike="noStrike">
                <a:latin typeface="Arial"/>
              </a:rPr>
              <a:t> and </a:t>
            </a:r>
            <a:r>
              <a:rPr b="1" lang="en-GB" sz="1800" spc="-1" strike="noStrike">
                <a:latin typeface="Arial"/>
              </a:rPr>
              <a:t>Android Application</a:t>
            </a:r>
            <a:endParaRPr b="0" lang="en-GB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Communication is wrapped in a text-based JSON structure</a:t>
            </a:r>
            <a:endParaRPr b="0" lang="en-GB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1800" spc="-1" strike="noStrike">
                <a:latin typeface="Arial"/>
              </a:rPr>
              <a:t>Request payload</a:t>
            </a:r>
            <a:endParaRPr b="0" lang="en-GB" sz="1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1800" spc="-1" strike="noStrike">
                <a:latin typeface="Arial"/>
              </a:rPr>
              <a:t>Trucker ID</a:t>
            </a:r>
            <a:endParaRPr b="0" lang="en-GB" sz="1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1800" spc="-1" strike="noStrike">
                <a:latin typeface="Arial"/>
              </a:rPr>
              <a:t>Request Code</a:t>
            </a:r>
            <a:endParaRPr b="0" lang="en-GB" sz="1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1800" spc="-1" strike="noStrike">
                <a:latin typeface="Arial"/>
              </a:rPr>
              <a:t>Data payload</a:t>
            </a:r>
            <a:endParaRPr b="0" lang="en-GB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1800" spc="-1" strike="noStrike">
                <a:latin typeface="Arial"/>
              </a:rPr>
              <a:t>Response Payload</a:t>
            </a:r>
            <a:endParaRPr b="0" lang="en-GB" sz="1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1800" spc="-1" strike="noStrike">
                <a:latin typeface="Arial"/>
              </a:rPr>
              <a:t>Response Code</a:t>
            </a:r>
            <a:endParaRPr b="0" lang="en-GB" sz="1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1800" spc="-1" strike="noStrike">
                <a:latin typeface="Arial"/>
              </a:rPr>
              <a:t>Accompanying data (optional)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180000" y="900000"/>
            <a:ext cx="3780000" cy="2884680"/>
          </a:xfrm>
          <a:prstGeom prst="rect">
            <a:avLst/>
          </a:prstGeom>
          <a:ln w="0">
            <a:noFill/>
          </a:ln>
        </p:spPr>
      </p:pic>
      <p:pic>
        <p:nvPicPr>
          <p:cNvPr id="201" name="" descr=""/>
          <p:cNvPicPr/>
          <p:nvPr/>
        </p:nvPicPr>
        <p:blipFill>
          <a:blip r:embed="rId2"/>
          <a:stretch/>
        </p:blipFill>
        <p:spPr>
          <a:xfrm>
            <a:off x="809640" y="4068720"/>
            <a:ext cx="2430360" cy="115128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Design – Web Application</a:t>
            </a:r>
            <a:br/>
            <a:endParaRPr b="0" lang="en-GB" sz="30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6480000" y="900000"/>
            <a:ext cx="2387160" cy="397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1800" spc="-1" strike="noStrike">
                <a:latin typeface="Arial"/>
              </a:rPr>
              <a:t>MVC</a:t>
            </a:r>
            <a:r>
              <a:rPr b="0" lang="en-GB" sz="1800" spc="-1" strike="noStrike">
                <a:latin typeface="Arial"/>
              </a:rPr>
              <a:t> architecture</a:t>
            </a:r>
            <a:endParaRPr b="0" lang="en-GB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Views for the required displays</a:t>
            </a:r>
            <a:endParaRPr b="0" lang="en-GB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Models for conveying data</a:t>
            </a:r>
            <a:endParaRPr b="0" lang="en-GB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Controller returns specific models to views upon request</a:t>
            </a:r>
            <a:endParaRPr b="0" lang="en-GB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GoogleMaps API for visual map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04" name="" descr=""/>
          <p:cNvPicPr/>
          <p:nvPr/>
        </p:nvPicPr>
        <p:blipFill>
          <a:blip r:embed="rId1"/>
          <a:stretch/>
        </p:blipFill>
        <p:spPr>
          <a:xfrm>
            <a:off x="180000" y="720000"/>
            <a:ext cx="6260400" cy="462204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360" cy="444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Design – Data Model</a:t>
            </a:r>
            <a:br/>
            <a:endParaRPr b="0" lang="en-GB" sz="3000" spc="-1" strike="noStrike">
              <a:latin typeface="Arial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900000" y="920880"/>
            <a:ext cx="7599600" cy="537912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360" cy="444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Design – Data Processing</a:t>
            </a:r>
            <a:br/>
            <a:endParaRPr b="0" lang="en-GB" sz="3000" spc="-1" strike="noStrike">
              <a:latin typeface="Arial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1"/>
          <a:stretch/>
        </p:blipFill>
        <p:spPr>
          <a:xfrm>
            <a:off x="180000" y="3240000"/>
            <a:ext cx="4814640" cy="2691360"/>
          </a:xfrm>
          <a:prstGeom prst="rect">
            <a:avLst/>
          </a:prstGeom>
          <a:ln w="0">
            <a:noFill/>
          </a:ln>
        </p:spPr>
      </p:pic>
      <p:pic>
        <p:nvPicPr>
          <p:cNvPr id="209" name="" descr=""/>
          <p:cNvPicPr/>
          <p:nvPr/>
        </p:nvPicPr>
        <p:blipFill>
          <a:blip r:embed="rId2"/>
          <a:stretch/>
        </p:blipFill>
        <p:spPr>
          <a:xfrm>
            <a:off x="4996440" y="3246840"/>
            <a:ext cx="4092480" cy="3053160"/>
          </a:xfrm>
          <a:prstGeom prst="rect">
            <a:avLst/>
          </a:prstGeom>
          <a:ln w="0">
            <a:noFill/>
          </a:ln>
        </p:spPr>
      </p:pic>
      <p:sp>
        <p:nvSpPr>
          <p:cNvPr id="210" name=""/>
          <p:cNvSpPr/>
          <p:nvPr/>
        </p:nvSpPr>
        <p:spPr>
          <a:xfrm>
            <a:off x="360000" y="900000"/>
            <a:ext cx="8278200" cy="188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Goal: group GPS data into segments for each trip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Aggregate nearby logs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not helpful to look at location logs very close in distance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 some significant minimum threshold distance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Grouping aggregated logs into seperate trips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Time difference between aggregated logs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if large =&gt; trucker probably stopped =&gt; trip is complete</a:t>
            </a:r>
            <a:endParaRPr b="0" lang="en-GB" sz="1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360" cy="444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Design – User Interface</a:t>
            </a:r>
            <a:br/>
            <a:endParaRPr b="0" lang="en-GB" sz="3000" spc="-1" strike="noStrike">
              <a:latin typeface="Arial"/>
            </a:endParaRPr>
          </a:p>
        </p:txBody>
      </p:sp>
      <p:sp>
        <p:nvSpPr>
          <p:cNvPr id="212" name=""/>
          <p:cNvSpPr/>
          <p:nvPr/>
        </p:nvSpPr>
        <p:spPr>
          <a:xfrm>
            <a:off x="360000" y="900000"/>
            <a:ext cx="5938200" cy="290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Goals: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Dynamic: Adjusting to different screen sizes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Intuitive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Make the layout as obvious as possible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Android Application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XML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Constraint Layout: constraining elements to corners/edges of elements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Web application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HTML div containers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grid layout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CSS with Bootstrap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6300000" y="963360"/>
            <a:ext cx="2407320" cy="425484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360" cy="444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Development and Implementation</a:t>
            </a:r>
            <a:br/>
            <a:endParaRPr b="0" lang="en-GB" sz="30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360000" y="900000"/>
            <a:ext cx="5938200" cy="14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Git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Android Studio with Gradle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GCC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Dotnet SDK in Visual Studio Code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Incremental development and testing (git branches)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540000" y="2316240"/>
            <a:ext cx="7880400" cy="398196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360" cy="444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Implementation – Android Application</a:t>
            </a:r>
            <a:br/>
            <a:endParaRPr b="0" lang="en-GB" sz="3000" spc="-1" strike="noStrike"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540000" y="900000"/>
            <a:ext cx="2838960" cy="5398200"/>
          </a:xfrm>
          <a:prstGeom prst="rect">
            <a:avLst/>
          </a:prstGeom>
          <a:ln w="0">
            <a:noFill/>
          </a:ln>
        </p:spPr>
      </p:pic>
      <p:sp>
        <p:nvSpPr>
          <p:cNvPr id="219" name=""/>
          <p:cNvSpPr/>
          <p:nvPr/>
        </p:nvSpPr>
        <p:spPr>
          <a:xfrm>
            <a:off x="3420000" y="900000"/>
            <a:ext cx="5398200" cy="162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Idle: Not running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Running: Foreground process polling sensors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Background: Displays notification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Logs are locally stashed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Acceleration is logged only with linear accelerometer (using sensor fusion)</a:t>
            </a:r>
            <a:endParaRPr b="0" lang="en-GB" sz="1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360" cy="444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Implementation – I/O Server</a:t>
            </a:r>
            <a:br/>
            <a:endParaRPr b="0" lang="en-GB" sz="3000" spc="-1" strike="noStrike">
              <a:latin typeface="Arial"/>
            </a:endParaRPr>
          </a:p>
        </p:txBody>
      </p:sp>
      <p:pic>
        <p:nvPicPr>
          <p:cNvPr id="221" name="" descr=""/>
          <p:cNvPicPr/>
          <p:nvPr/>
        </p:nvPicPr>
        <p:blipFill>
          <a:blip r:embed="rId1"/>
          <a:stretch/>
        </p:blipFill>
        <p:spPr>
          <a:xfrm>
            <a:off x="540000" y="721800"/>
            <a:ext cx="5218200" cy="5398200"/>
          </a:xfrm>
          <a:prstGeom prst="rect">
            <a:avLst/>
          </a:prstGeom>
          <a:ln w="0">
            <a:noFill/>
          </a:ln>
        </p:spPr>
      </p:pic>
      <p:sp>
        <p:nvSpPr>
          <p:cNvPr id="222" name=""/>
          <p:cNvSpPr/>
          <p:nvPr/>
        </p:nvSpPr>
        <p:spPr>
          <a:xfrm>
            <a:off x="5940000" y="900000"/>
            <a:ext cx="3058200" cy="264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Requests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Update ID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Verify ID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Update Logs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Responses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Fail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OK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Invalid Credentials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DB Conn Failed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Parse Fail</a:t>
            </a:r>
            <a:endParaRPr b="0" lang="en-GB" sz="1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360" cy="444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Implementation – Web Application</a:t>
            </a:r>
            <a:br/>
            <a:endParaRPr b="0" lang="en-GB" sz="3000" spc="-1" strike="noStrike">
              <a:latin typeface="Arial"/>
            </a:endParaRPr>
          </a:p>
        </p:txBody>
      </p:sp>
      <p:pic>
        <p:nvPicPr>
          <p:cNvPr id="224" name="" descr=""/>
          <p:cNvPicPr/>
          <p:nvPr/>
        </p:nvPicPr>
        <p:blipFill>
          <a:blip r:embed="rId1"/>
          <a:stretch/>
        </p:blipFill>
        <p:spPr>
          <a:xfrm>
            <a:off x="501480" y="900000"/>
            <a:ext cx="4195800" cy="2125440"/>
          </a:xfrm>
          <a:prstGeom prst="rect">
            <a:avLst/>
          </a:prstGeom>
          <a:ln w="0">
            <a:noFill/>
          </a:ln>
        </p:spPr>
      </p:pic>
      <p:pic>
        <p:nvPicPr>
          <p:cNvPr id="225" name="" descr=""/>
          <p:cNvPicPr/>
          <p:nvPr/>
        </p:nvPicPr>
        <p:blipFill>
          <a:blip r:embed="rId2"/>
          <a:stretch/>
        </p:blipFill>
        <p:spPr>
          <a:xfrm>
            <a:off x="180000" y="3240000"/>
            <a:ext cx="8805240" cy="3015000"/>
          </a:xfrm>
          <a:prstGeom prst="rect">
            <a:avLst/>
          </a:prstGeom>
          <a:ln w="0">
            <a:noFill/>
          </a:ln>
        </p:spPr>
      </p:pic>
      <p:pic>
        <p:nvPicPr>
          <p:cNvPr id="226" name="" descr=""/>
          <p:cNvPicPr/>
          <p:nvPr/>
        </p:nvPicPr>
        <p:blipFill>
          <a:blip r:embed="rId3"/>
          <a:stretch/>
        </p:blipFill>
        <p:spPr>
          <a:xfrm>
            <a:off x="5400000" y="1346400"/>
            <a:ext cx="3378960" cy="153180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342720" y="365040"/>
            <a:ext cx="8454240" cy="893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Background – Trucking Industry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342720" y="1460880"/>
            <a:ext cx="8454240" cy="4510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Trucking is essential for the economy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Fleets carry cargo over far distances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Misbehaving truckers are detrimental:</a:t>
            </a:r>
            <a:endParaRPr b="0" lang="en-GB" sz="28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Excessive stopping</a:t>
            </a:r>
            <a:endParaRPr b="0" lang="en-GB" sz="28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Unsafe driving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Managers can’t monitor them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 means of tracking is required</a:t>
            </a:r>
            <a:endParaRPr b="0" lang="en-GB" sz="2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360" cy="444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Implementation – Web Application</a:t>
            </a:r>
            <a:br/>
            <a:endParaRPr b="0" lang="en-GB" sz="3000" spc="-1" strike="noStrike">
              <a:latin typeface="Arial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2160000" y="720000"/>
            <a:ext cx="4404240" cy="540000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360" cy="444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Deployment</a:t>
            </a:r>
            <a:br/>
            <a:endParaRPr b="0" lang="en-GB" sz="30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540000" y="900000"/>
            <a:ext cx="8098200" cy="85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Daemons (web app and I/O server) deployed to a Linux VPS on the web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I/O server: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Docker containers stable deployment environment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SystemD init system to run </a:t>
            </a: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web application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31" name="" descr=""/>
          <p:cNvPicPr/>
          <p:nvPr/>
        </p:nvPicPr>
        <p:blipFill>
          <a:blip r:embed="rId1"/>
          <a:stretch/>
        </p:blipFill>
        <p:spPr>
          <a:xfrm>
            <a:off x="180000" y="1837800"/>
            <a:ext cx="8571240" cy="5361120"/>
          </a:xfrm>
          <a:prstGeom prst="rect">
            <a:avLst/>
          </a:prstGeom>
          <a:ln w="0">
            <a:noFill/>
          </a:ln>
        </p:spPr>
      </p:pic>
      <p:pic>
        <p:nvPicPr>
          <p:cNvPr id="232" name="" descr=""/>
          <p:cNvPicPr/>
          <p:nvPr/>
        </p:nvPicPr>
        <p:blipFill>
          <a:blip r:embed="rId2"/>
          <a:stretch/>
        </p:blipFill>
        <p:spPr>
          <a:xfrm>
            <a:off x="3265920" y="1980000"/>
            <a:ext cx="2313000" cy="197028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360" cy="444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System Evaluation - Testing</a:t>
            </a:r>
            <a:br/>
            <a:endParaRPr b="0" lang="en-GB" sz="3000" spc="-1" strike="noStrike">
              <a:latin typeface="Arial"/>
            </a:endParaRPr>
          </a:p>
        </p:txBody>
      </p:sp>
      <p:pic>
        <p:nvPicPr>
          <p:cNvPr id="234" name="" descr=""/>
          <p:cNvPicPr/>
          <p:nvPr/>
        </p:nvPicPr>
        <p:blipFill>
          <a:blip r:embed="rId1"/>
          <a:stretch/>
        </p:blipFill>
        <p:spPr>
          <a:xfrm>
            <a:off x="540000" y="900000"/>
            <a:ext cx="5330880" cy="1864440"/>
          </a:xfrm>
          <a:prstGeom prst="rect">
            <a:avLst/>
          </a:prstGeom>
          <a:ln w="0">
            <a:noFill/>
          </a:ln>
        </p:spPr>
      </p:pic>
      <p:pic>
        <p:nvPicPr>
          <p:cNvPr id="235" name="" descr=""/>
          <p:cNvPicPr/>
          <p:nvPr/>
        </p:nvPicPr>
        <p:blipFill>
          <a:blip r:embed="rId2"/>
          <a:stretch/>
        </p:blipFill>
        <p:spPr>
          <a:xfrm>
            <a:off x="540000" y="2880000"/>
            <a:ext cx="5570640" cy="2698200"/>
          </a:xfrm>
          <a:prstGeom prst="rect">
            <a:avLst/>
          </a:prstGeom>
          <a:ln w="0">
            <a:noFill/>
          </a:ln>
        </p:spPr>
      </p:pic>
      <p:sp>
        <p:nvSpPr>
          <p:cNvPr id="236" name=""/>
          <p:cNvSpPr/>
          <p:nvPr/>
        </p:nvSpPr>
        <p:spPr>
          <a:xfrm>
            <a:off x="5940000" y="900000"/>
            <a:ext cx="2878200" cy="111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4 devices tested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Occasional spikes in location (up to 300m)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Corrected in algorithm 1</a:t>
            </a:r>
            <a:endParaRPr b="0" lang="en-GB" sz="1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360" cy="444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System Evaluation – Location Tracking</a:t>
            </a:r>
            <a:br/>
            <a:endParaRPr b="0" lang="en-GB" sz="3000" spc="-1" strike="noStrike">
              <a:latin typeface="Arial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1"/>
          <a:stretch/>
        </p:blipFill>
        <p:spPr>
          <a:xfrm>
            <a:off x="360000" y="843480"/>
            <a:ext cx="8284320" cy="4554720"/>
          </a:xfrm>
          <a:prstGeom prst="rect">
            <a:avLst/>
          </a:prstGeom>
          <a:ln w="0">
            <a:noFill/>
          </a:ln>
        </p:spPr>
      </p:pic>
      <p:sp>
        <p:nvSpPr>
          <p:cNvPr id="239" name=""/>
          <p:cNvSpPr/>
          <p:nvPr/>
        </p:nvSpPr>
        <p:spPr>
          <a:xfrm>
            <a:off x="360000" y="5400000"/>
            <a:ext cx="8458200" cy="111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Trip to the shop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r>
              <a:rPr b="0" lang="en-GB" sz="1800" spc="-1" strike="noStrike" baseline="14000000">
                <a:solidFill>
                  <a:srgbClr val="000000"/>
                </a:solidFill>
                <a:latin typeface="Arial"/>
                <a:ea typeface="DejaVu Sans"/>
              </a:rPr>
              <a:t>st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Trip: Fast and erratic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r>
              <a:rPr b="0" lang="en-GB" sz="1800" spc="-1" strike="noStrike" baseline="14000000">
                <a:solidFill>
                  <a:srgbClr val="000000"/>
                </a:solidFill>
                <a:latin typeface="Arial"/>
                <a:ea typeface="DejaVu Sans"/>
              </a:rPr>
              <a:t>nd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Trip: Slow and steady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360" cy="444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System Evaluation – Speed Tracking</a:t>
            </a:r>
            <a:br/>
            <a:endParaRPr b="0" lang="en-GB" sz="3000" spc="-1" strike="noStrike">
              <a:latin typeface="Arial"/>
            </a:endParaRPr>
          </a:p>
        </p:txBody>
      </p:sp>
      <p:pic>
        <p:nvPicPr>
          <p:cNvPr id="241" name="" descr=""/>
          <p:cNvPicPr/>
          <p:nvPr/>
        </p:nvPicPr>
        <p:blipFill>
          <a:blip r:embed="rId1"/>
          <a:stretch/>
        </p:blipFill>
        <p:spPr>
          <a:xfrm>
            <a:off x="668160" y="720000"/>
            <a:ext cx="7790040" cy="544320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360" cy="444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System Evaluation – Acceleration Tracking</a:t>
            </a:r>
            <a:br/>
            <a:endParaRPr b="0" lang="en-GB" sz="3000" spc="-1" strike="noStrike">
              <a:latin typeface="Arial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1"/>
          <a:stretch/>
        </p:blipFill>
        <p:spPr>
          <a:xfrm>
            <a:off x="376200" y="720000"/>
            <a:ext cx="3686760" cy="5710320"/>
          </a:xfrm>
          <a:prstGeom prst="rect">
            <a:avLst/>
          </a:prstGeom>
          <a:ln w="0">
            <a:noFill/>
          </a:ln>
        </p:spPr>
      </p:pic>
      <p:sp>
        <p:nvSpPr>
          <p:cNvPr id="244" name=""/>
          <p:cNvSpPr/>
          <p:nvPr/>
        </p:nvSpPr>
        <p:spPr>
          <a:xfrm>
            <a:off x="4140000" y="720000"/>
            <a:ext cx="4498200" cy="162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Erratic driving: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Steep spikes in acceleration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Higher maxima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Passive driving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smoother spikes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Lower maxima</a:t>
            </a:r>
            <a:endParaRPr b="0" lang="en-GB" sz="1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360" cy="444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System Evaluation – Altitude Tracking</a:t>
            </a:r>
            <a:br/>
            <a:endParaRPr b="0" lang="en-GB" sz="3000" spc="-1" strike="noStrike">
              <a:latin typeface="Arial"/>
            </a:endParaRPr>
          </a:p>
        </p:txBody>
      </p:sp>
      <p:pic>
        <p:nvPicPr>
          <p:cNvPr id="246" name="" descr=""/>
          <p:cNvPicPr/>
          <p:nvPr/>
        </p:nvPicPr>
        <p:blipFill>
          <a:blip r:embed="rId1"/>
          <a:stretch/>
        </p:blipFill>
        <p:spPr>
          <a:xfrm>
            <a:off x="538560" y="1080000"/>
            <a:ext cx="8099640" cy="306396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360" cy="444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System Evaluation – Android Application</a:t>
            </a:r>
            <a:br/>
            <a:endParaRPr b="0" lang="en-GB" sz="3000" spc="-1" strike="noStrike">
              <a:latin typeface="Arial"/>
            </a:endParaRPr>
          </a:p>
        </p:txBody>
      </p:sp>
      <p:pic>
        <p:nvPicPr>
          <p:cNvPr id="248" name="" descr=""/>
          <p:cNvPicPr/>
          <p:nvPr/>
        </p:nvPicPr>
        <p:blipFill>
          <a:blip r:embed="rId1"/>
          <a:stretch/>
        </p:blipFill>
        <p:spPr>
          <a:xfrm>
            <a:off x="180000" y="3560400"/>
            <a:ext cx="2878200" cy="2917800"/>
          </a:xfrm>
          <a:prstGeom prst="rect">
            <a:avLst/>
          </a:prstGeom>
          <a:ln w="0">
            <a:noFill/>
          </a:ln>
        </p:spPr>
      </p:pic>
      <p:pic>
        <p:nvPicPr>
          <p:cNvPr id="249" name="" descr=""/>
          <p:cNvPicPr/>
          <p:nvPr/>
        </p:nvPicPr>
        <p:blipFill>
          <a:blip r:embed="rId2"/>
          <a:stretch/>
        </p:blipFill>
        <p:spPr>
          <a:xfrm>
            <a:off x="-1440" y="720000"/>
            <a:ext cx="9141840" cy="3141720"/>
          </a:xfrm>
          <a:prstGeom prst="rect">
            <a:avLst/>
          </a:prstGeom>
          <a:ln w="0">
            <a:noFill/>
          </a:ln>
        </p:spPr>
      </p:pic>
      <p:sp>
        <p:nvSpPr>
          <p:cNvPr id="250" name=""/>
          <p:cNvSpPr/>
          <p:nvPr/>
        </p:nvSpPr>
        <p:spPr>
          <a:xfrm>
            <a:off x="3240000" y="3960000"/>
            <a:ext cx="5578200" cy="111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Light on system resources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 usage must be considered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Good performance on Android 10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Potential issues for other versions</a:t>
            </a:r>
            <a:endParaRPr b="0" lang="en-GB" sz="1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360" cy="444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System Evaluation – I/O Server and Web Application</a:t>
            </a:r>
            <a:br/>
            <a:endParaRPr b="0" lang="en-GB" sz="3000" spc="-1" strike="noStrike">
              <a:latin typeface="Arial"/>
            </a:endParaRPr>
          </a:p>
        </p:txBody>
      </p:sp>
      <p:sp>
        <p:nvSpPr>
          <p:cNvPr id="252" name=""/>
          <p:cNvSpPr/>
          <p:nvPr/>
        </p:nvSpPr>
        <p:spPr>
          <a:xfrm>
            <a:off x="540000" y="1260000"/>
            <a:ext cx="8278200" cy="85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100% uptime: I/O server &amp; Web application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adequate exception handling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  <p:pic>
        <p:nvPicPr>
          <p:cNvPr id="253" name="" descr=""/>
          <p:cNvPicPr/>
          <p:nvPr/>
        </p:nvPicPr>
        <p:blipFill>
          <a:blip r:embed="rId1"/>
          <a:stretch/>
        </p:blipFill>
        <p:spPr>
          <a:xfrm>
            <a:off x="540000" y="2196720"/>
            <a:ext cx="7607880" cy="322200"/>
          </a:xfrm>
          <a:prstGeom prst="rect">
            <a:avLst/>
          </a:prstGeom>
          <a:ln w="0">
            <a:noFill/>
          </a:ln>
        </p:spPr>
      </p:pic>
      <p:pic>
        <p:nvPicPr>
          <p:cNvPr id="254" name="" descr=""/>
          <p:cNvPicPr/>
          <p:nvPr/>
        </p:nvPicPr>
        <p:blipFill>
          <a:blip r:embed="rId2"/>
          <a:stretch/>
        </p:blipFill>
        <p:spPr>
          <a:xfrm>
            <a:off x="540000" y="2700000"/>
            <a:ext cx="7558920" cy="82332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360" cy="444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Conclusion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256" name=""/>
          <p:cNvSpPr/>
          <p:nvPr/>
        </p:nvSpPr>
        <p:spPr>
          <a:xfrm>
            <a:off x="540000" y="720000"/>
            <a:ext cx="8278200" cy="418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Meets objectives and requirements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Android app logs in the background and caches until transmission is possible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I/O server relays data to database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Web Application displays per-trip data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Usability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Android application requires diligent use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Better on new Android versions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Samsung Galaxy A3 reasonable performance at R1400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Multipurpose capabilities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Future Improvements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External sensor integration via CAN bus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Robustness: use of Android init systems etc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Serialization Protocol: minimize data usage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Sensor fusion: Improve sensor readings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Acceleration data should be logged more often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342720" y="365040"/>
            <a:ext cx="8454240" cy="893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What and how to track?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342720" y="900000"/>
            <a:ext cx="8454240" cy="507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80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Acceleration</a:t>
            </a:r>
            <a:endParaRPr b="0" lang="en-GB" sz="28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Rapid acceleration/braking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Altitude</a:t>
            </a:r>
            <a:endParaRPr b="0" lang="en-GB" sz="28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Optimization analysis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Location</a:t>
            </a:r>
            <a:endParaRPr b="0" lang="en-GB" sz="28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Correct locations</a:t>
            </a:r>
            <a:endParaRPr b="0" lang="en-GB" sz="28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Taking optimal routes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Speed</a:t>
            </a:r>
            <a:endParaRPr b="0" lang="en-GB" sz="28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Obeying traffic laws</a:t>
            </a:r>
            <a:endParaRPr b="0" lang="en-GB" sz="28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Driving optimal speeds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Typically included in sensor suites of IoT devices</a:t>
            </a:r>
            <a:endParaRPr b="0" lang="en-GB" sz="28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Accelerometer, gyroscopes, magnetometers GPS units</a:t>
            </a:r>
            <a:endParaRPr b="0" lang="en-GB" sz="2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342720" y="365040"/>
            <a:ext cx="8454240" cy="893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Problem Statement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182160" y="1785600"/>
            <a:ext cx="8454240" cy="4510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Synthesize a tracking system for companies to track 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Acceleration, Altitude, Location and Speed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 captured with an IoT device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Continuously (or periodically) upload data to a central storage location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Provide an interface for managers to access this data, in a processed form which can be easily interpreted.</a:t>
            </a:r>
            <a:endParaRPr b="0" lang="en-GB" sz="2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342720" y="365040"/>
            <a:ext cx="8454240" cy="893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Hypothesis</a:t>
            </a:r>
            <a:endParaRPr b="0" lang="en-GB" sz="3000" spc="-1" strike="noStrike"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0" y="900000"/>
            <a:ext cx="9140040" cy="2035440"/>
          </a:xfrm>
          <a:prstGeom prst="rect">
            <a:avLst/>
          </a:prstGeom>
          <a:ln w="0">
            <a:noFill/>
          </a:ln>
        </p:spPr>
      </p:pic>
      <p:sp>
        <p:nvSpPr>
          <p:cNvPr id="179" name=""/>
          <p:cNvSpPr/>
          <p:nvPr/>
        </p:nvSpPr>
        <p:spPr>
          <a:xfrm>
            <a:off x="180000" y="2880000"/>
            <a:ext cx="8636400" cy="315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On-board smartphone sensors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I/O server receives log data from multiple devices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 stored in Data Store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Web server performs back-end logic serving web pages to web application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Front end of web application renders web pages to manager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Objective: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 logged data to generate detailed reports conveying useful information to managers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Benefit: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Managers can ensure efficient and proper operation</a:t>
            </a:r>
            <a:endParaRPr b="0" lang="en-GB" sz="1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342720" y="180000"/>
            <a:ext cx="8454240" cy="893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Requirements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340560" y="540000"/>
            <a:ext cx="8456400" cy="57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Smartphone Application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Identity Control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Log </a:t>
            </a: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Acceleration, Altitude, Location and Speed every 2 minutes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Upload log data: Continuously or on request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Store log data locally until it can be transmitted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Log in the background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I/O Server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Connection must be secure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Multiple simultaneously connect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Identity verification and control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Transmit log data into the central database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 Store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High performance data storage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Web Application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Support multiple managers and truckers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Generate detailed trip information about each trucker: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Start/Stop Locations with corresponding times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Delay between trips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Display acceleration, altitude &amp; location data for analysis </a:t>
            </a:r>
            <a:endParaRPr b="0" lang="en-GB" sz="1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Design – Methodolgy and System Context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183" name=""/>
          <p:cNvSpPr/>
          <p:nvPr/>
        </p:nvSpPr>
        <p:spPr>
          <a:xfrm>
            <a:off x="340560" y="540000"/>
            <a:ext cx="8456400" cy="57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457200" y="2502720"/>
            <a:ext cx="4012920" cy="397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C4 model for software design</a:t>
            </a:r>
            <a:endParaRPr b="0" lang="en-GB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System context defines high-level simple overview</a:t>
            </a:r>
            <a:endParaRPr b="0" lang="en-GB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System lifecycle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1"/>
          <a:stretch/>
        </p:blipFill>
        <p:spPr>
          <a:xfrm>
            <a:off x="664200" y="927000"/>
            <a:ext cx="8240040" cy="1050120"/>
          </a:xfrm>
          <a:prstGeom prst="rect">
            <a:avLst/>
          </a:prstGeom>
          <a:ln w="0">
            <a:noFill/>
          </a:ln>
        </p:spPr>
      </p:pic>
      <p:pic>
        <p:nvPicPr>
          <p:cNvPr id="186" name="" descr=""/>
          <p:cNvPicPr/>
          <p:nvPr/>
        </p:nvPicPr>
        <p:blipFill>
          <a:blip r:embed="rId2"/>
          <a:stretch/>
        </p:blipFill>
        <p:spPr>
          <a:xfrm>
            <a:off x="4500000" y="2340000"/>
            <a:ext cx="3974400" cy="351396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342720" y="180000"/>
            <a:ext cx="8454240" cy="532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Design - Contained subsystems and technologies</a:t>
            </a:r>
            <a:endParaRPr b="0" lang="en-GB" sz="3000" spc="-1" strike="noStrike"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1"/>
          <a:stretch/>
        </p:blipFill>
        <p:spPr>
          <a:xfrm>
            <a:off x="4320000" y="720000"/>
            <a:ext cx="4715640" cy="3057120"/>
          </a:xfrm>
          <a:prstGeom prst="rect">
            <a:avLst/>
          </a:prstGeom>
          <a:ln w="0">
            <a:noFill/>
          </a:ln>
        </p:spPr>
      </p:pic>
      <p:pic>
        <p:nvPicPr>
          <p:cNvPr id="189" name="" descr=""/>
          <p:cNvPicPr/>
          <p:nvPr/>
        </p:nvPicPr>
        <p:blipFill>
          <a:blip r:embed="rId2"/>
          <a:stretch/>
        </p:blipFill>
        <p:spPr>
          <a:xfrm>
            <a:off x="4282560" y="3780000"/>
            <a:ext cx="4714560" cy="2517120"/>
          </a:xfrm>
          <a:prstGeom prst="rect">
            <a:avLst/>
          </a:prstGeom>
          <a:ln w="0">
            <a:noFill/>
          </a:ln>
        </p:spPr>
      </p:pic>
      <p:sp>
        <p:nvSpPr>
          <p:cNvPr id="190" name=""/>
          <p:cNvSpPr/>
          <p:nvPr/>
        </p:nvSpPr>
        <p:spPr>
          <a:xfrm>
            <a:off x="360000" y="1260000"/>
            <a:ext cx="3777120" cy="392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Expanding system context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Android Application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Higher market share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Kotlin provides less verbose code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4.4 covers 99.6% of devices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MySQL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I/O Server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C++ fast and efficient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asio: asynchronous I/O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Web application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ASP.NET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C# backend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HTML/CSS/JS frontend </a:t>
            </a:r>
            <a:endParaRPr b="0" lang="en-GB" sz="1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Design – Android Application</a:t>
            </a:r>
            <a:endParaRPr b="0" lang="en-GB" sz="3000" spc="-1" strike="noStrike">
              <a:latin typeface="Arial"/>
            </a:endParaRPr>
          </a:p>
        </p:txBody>
      </p:sp>
      <p:pic>
        <p:nvPicPr>
          <p:cNvPr id="192" name="" descr=""/>
          <p:cNvPicPr/>
          <p:nvPr/>
        </p:nvPicPr>
        <p:blipFill>
          <a:blip r:embed="rId1"/>
          <a:stretch/>
        </p:blipFill>
        <p:spPr>
          <a:xfrm>
            <a:off x="0" y="1080000"/>
            <a:ext cx="5276160" cy="4677120"/>
          </a:xfrm>
          <a:prstGeom prst="rect">
            <a:avLst/>
          </a:prstGeom>
          <a:ln w="0">
            <a:noFill/>
          </a:ln>
        </p:spPr>
      </p:pic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5220000" y="1604520"/>
            <a:ext cx="3467160" cy="397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Model-View-ViewModel (MVVM)</a:t>
            </a:r>
            <a:endParaRPr b="0" lang="en-GB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Main Repository (Singleton): I/O operation calls</a:t>
            </a:r>
            <a:endParaRPr b="0" lang="en-GB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Tracking Service (Service Scoped) polls on-board sensors</a:t>
            </a:r>
            <a:endParaRPr b="0" lang="en-GB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SharedPreferences: Disk key-value preferences</a:t>
            </a:r>
            <a:endParaRPr b="0" lang="en-GB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ORM/Database: SQLite for storing cached log data</a:t>
            </a:r>
            <a:endParaRPr b="0" lang="en-GB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Server connector: Implements JSON over SSL protocol for communication</a:t>
            </a:r>
            <a:endParaRPr b="0" lang="en-GB" sz="1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Powerpoint_1024x768</Template>
  <TotalTime>932</TotalTime>
  <Application>LibreOffice/7.2.1.2$Linux_X86_64 LibreOffice_project/20$Build-2</Application>
  <AppVersion>15.0000</AppVersion>
  <Company>North-West University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2017-11-29T06:26:38Z</dcterms:created>
  <dc:creator>Hewlett-Packard Company</dc:creator>
  <dc:description/>
  <dc:language>en-GB</dc:language>
  <cp:lastModifiedBy/>
  <dcterms:modified xsi:type="dcterms:W3CDTF">2021-11-09T18:32:41Z</dcterms:modified>
  <cp:revision>376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2491B7AF-2EC0-4966-BF57-3F970DC8AF35</vt:lpwstr>
  </property>
  <property fmtid="{D5CDD505-2E9C-101B-9397-08002B2CF9AE}" pid="3" name="ArticulatePath">
    <vt:lpwstr>POWERPOINT TEMPLAAT_1024x768</vt:lpwstr>
  </property>
  <property fmtid="{D5CDD505-2E9C-101B-9397-08002B2CF9AE}" pid="4" name="PresentationFormat">
    <vt:lpwstr>On-screen Show (4:3)</vt:lpwstr>
  </property>
  <property fmtid="{D5CDD505-2E9C-101B-9397-08002B2CF9AE}" pid="5" name="Slides">
    <vt:r8>11</vt:r8>
  </property>
</Properties>
</file>